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72"/>
  </p:notesMasterIdLst>
  <p:handoutMasterIdLst>
    <p:handoutMasterId r:id="rId73"/>
  </p:handoutMasterIdLst>
  <p:sldIdLst>
    <p:sldId id="462" r:id="rId2"/>
    <p:sldId id="288" r:id="rId3"/>
    <p:sldId id="619" r:id="rId4"/>
    <p:sldId id="630" r:id="rId5"/>
    <p:sldId id="605" r:id="rId6"/>
    <p:sldId id="618" r:id="rId7"/>
    <p:sldId id="668" r:id="rId8"/>
    <p:sldId id="669" r:id="rId9"/>
    <p:sldId id="670" r:id="rId10"/>
    <p:sldId id="671" r:id="rId11"/>
    <p:sldId id="672" r:id="rId12"/>
    <p:sldId id="673" r:id="rId13"/>
    <p:sldId id="726" r:id="rId14"/>
    <p:sldId id="725" r:id="rId15"/>
    <p:sldId id="675" r:id="rId16"/>
    <p:sldId id="676" r:id="rId17"/>
    <p:sldId id="677" r:id="rId18"/>
    <p:sldId id="678" r:id="rId19"/>
    <p:sldId id="680" r:id="rId20"/>
    <p:sldId id="679" r:id="rId21"/>
    <p:sldId id="681" r:id="rId22"/>
    <p:sldId id="682" r:id="rId23"/>
    <p:sldId id="683" r:id="rId24"/>
    <p:sldId id="684" r:id="rId25"/>
    <p:sldId id="685" r:id="rId26"/>
    <p:sldId id="686" r:id="rId27"/>
    <p:sldId id="688" r:id="rId28"/>
    <p:sldId id="727" r:id="rId29"/>
    <p:sldId id="689" r:id="rId30"/>
    <p:sldId id="690" r:id="rId31"/>
    <p:sldId id="691" r:id="rId32"/>
    <p:sldId id="692" r:id="rId33"/>
    <p:sldId id="693" r:id="rId34"/>
    <p:sldId id="694" r:id="rId35"/>
    <p:sldId id="695" r:id="rId36"/>
    <p:sldId id="696" r:id="rId37"/>
    <p:sldId id="697" r:id="rId38"/>
    <p:sldId id="698" r:id="rId39"/>
    <p:sldId id="699" r:id="rId40"/>
    <p:sldId id="700" r:id="rId41"/>
    <p:sldId id="701" r:id="rId42"/>
    <p:sldId id="702" r:id="rId43"/>
    <p:sldId id="703" r:id="rId44"/>
    <p:sldId id="728" r:id="rId45"/>
    <p:sldId id="704" r:id="rId46"/>
    <p:sldId id="705" r:id="rId47"/>
    <p:sldId id="706" r:id="rId48"/>
    <p:sldId id="707" r:id="rId49"/>
    <p:sldId id="708" r:id="rId50"/>
    <p:sldId id="709" r:id="rId51"/>
    <p:sldId id="710" r:id="rId52"/>
    <p:sldId id="729" r:id="rId53"/>
    <p:sldId id="711" r:id="rId54"/>
    <p:sldId id="712" r:id="rId55"/>
    <p:sldId id="713" r:id="rId56"/>
    <p:sldId id="714" r:id="rId57"/>
    <p:sldId id="715" r:id="rId58"/>
    <p:sldId id="716" r:id="rId59"/>
    <p:sldId id="717" r:id="rId60"/>
    <p:sldId id="730" r:id="rId61"/>
    <p:sldId id="731" r:id="rId62"/>
    <p:sldId id="718" r:id="rId63"/>
    <p:sldId id="719" r:id="rId64"/>
    <p:sldId id="732" r:id="rId65"/>
    <p:sldId id="720" r:id="rId66"/>
    <p:sldId id="721" r:id="rId67"/>
    <p:sldId id="722" r:id="rId68"/>
    <p:sldId id="723" r:id="rId69"/>
    <p:sldId id="724" r:id="rId70"/>
    <p:sldId id="667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4EE"/>
    <a:srgbClr val="60A6E4"/>
    <a:srgbClr val="41CC29"/>
    <a:srgbClr val="4CC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559" autoAdjust="0"/>
    <p:restoredTop sz="94600" autoAdjust="0"/>
  </p:normalViewPr>
  <p:slideViewPr>
    <p:cSldViewPr snapToGrid="0">
      <p:cViewPr varScale="1">
        <p:scale>
          <a:sx n="105" d="100"/>
          <a:sy n="105" d="100"/>
        </p:scale>
        <p:origin x="1602" y="84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19198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948" y="2133300"/>
            <a:ext cx="3630110" cy="3483735"/>
          </a:xfrm>
          <a:prstGeom prst="rect">
            <a:avLst/>
          </a:prstGeom>
        </p:spPr>
      </p:pic>
      <p:sp>
        <p:nvSpPr>
          <p:cNvPr id="1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123" y="889607"/>
            <a:ext cx="57245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21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pic>
        <p:nvPicPr>
          <p:cNvPr id="24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25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sp>
        <p:nvSpPr>
          <p:cNvPr id="16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Android </a:t>
            </a: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8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3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20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5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5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6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Android </a:t>
            </a: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79" r:id="rId2"/>
    <p:sldLayoutId id="2147484080" r:id="rId3"/>
    <p:sldLayoutId id="2147484081" r:id="rId4"/>
    <p:sldLayoutId id="2147484082" r:id="rId5"/>
    <p:sldLayoutId id="2147484086" r:id="rId6"/>
    <p:sldLayoutId id="2147484083" r:id="rId7"/>
    <p:sldLayoutId id="2147484084" r:id="rId8"/>
    <p:sldLayoutId id="2147484085" r:id="rId9"/>
    <p:sldLayoutId id="2147484088" r:id="rId10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8" y="2422448"/>
            <a:ext cx="4898795" cy="360415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[Configure Activity]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창도 디폴트로 두고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&lt;Finish&gt;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800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 smtClean="0"/>
              <a:t>[5/6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 flipV="1">
            <a:off x="3761014" y="4354939"/>
            <a:ext cx="2074309" cy="92390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148825" y="4867896"/>
            <a:ext cx="4846320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Activity Name : </a:t>
            </a:r>
            <a:r>
              <a:rPr lang="ko-KR" altLang="en-US" sz="1400" b="1" dirty="0" smtClean="0">
                <a:latin typeface="+mn-ea"/>
              </a:rPr>
              <a:t>기본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소스인 </a:t>
            </a:r>
            <a:r>
              <a:rPr lang="en-US" altLang="ko-KR" sz="1400" b="1" dirty="0" smtClean="0">
                <a:latin typeface="+mn-ea"/>
              </a:rPr>
              <a:t>Java </a:t>
            </a:r>
            <a:r>
              <a:rPr lang="ko-KR" altLang="en-US" sz="1400" b="1" dirty="0" smtClean="0">
                <a:latin typeface="+mn-ea"/>
              </a:rPr>
              <a:t>파일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이름으로 지정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Layout Name : </a:t>
            </a:r>
            <a:r>
              <a:rPr lang="ko-KR" altLang="en-US" sz="1400" b="1" dirty="0" smtClean="0">
                <a:latin typeface="+mn-ea"/>
              </a:rPr>
              <a:t>기본 화면인 </a:t>
            </a:r>
            <a:r>
              <a:rPr lang="en-US" altLang="ko-KR" sz="1400" b="1" dirty="0" smtClean="0">
                <a:latin typeface="+mn-ea"/>
              </a:rPr>
              <a:t>XML </a:t>
            </a:r>
            <a:r>
              <a:rPr lang="ko-KR" altLang="en-US" sz="1400" b="1" dirty="0" smtClean="0">
                <a:latin typeface="+mn-ea"/>
              </a:rPr>
              <a:t>파일 이름으로 지정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 smtClean="0"/>
              <a:t>[6/6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Studio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[Project Tree]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‘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HelloAndroid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프로젝트가 추가됨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45" y="2364805"/>
            <a:ext cx="5557562" cy="42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편집</a:t>
            </a:r>
            <a:r>
              <a:rPr lang="en-US" altLang="ko-KR" sz="2400" dirty="0" smtClean="0"/>
              <a:t>[1/5]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화면을 가상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AVD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와 동일하게 설정</a:t>
            </a: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77" y="2443936"/>
            <a:ext cx="6771409" cy="36887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편집</a:t>
            </a:r>
            <a:r>
              <a:rPr lang="en-US" altLang="ko-KR" sz="2400" dirty="0" smtClean="0"/>
              <a:t>[2/5]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b="1" dirty="0"/>
              <a:t>‘Text’</a:t>
            </a:r>
            <a:r>
              <a:rPr lang="ko-KR" altLang="en-US" b="1" dirty="0"/>
              <a:t>를 클릭해서 </a:t>
            </a:r>
            <a:r>
              <a:rPr lang="en-US" b="1" dirty="0" err="1"/>
              <a:t>android.support.constraint.ConstraintLayout</a:t>
            </a:r>
            <a:r>
              <a:rPr lang="ko-KR" altLang="en-US" b="1" dirty="0"/>
              <a:t>을 </a:t>
            </a:r>
            <a:r>
              <a:rPr lang="en-US" b="1" dirty="0" err="1"/>
              <a:t>RelativeLayout</a:t>
            </a:r>
            <a:r>
              <a:rPr lang="ko-KR" altLang="en-US" b="1" dirty="0"/>
              <a:t>으로 변경</a:t>
            </a: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23" y="2724815"/>
            <a:ext cx="69532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5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편집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3</a:t>
            </a:r>
            <a:r>
              <a:rPr lang="en-US" altLang="ko-KR" sz="2400" dirty="0" smtClean="0"/>
              <a:t>/</a:t>
            </a:r>
            <a:r>
              <a:rPr lang="ko-KR" altLang="ko-KR" sz="2400" dirty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[Widgets]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몇 개를 오른쪽에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옮김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    오른쪽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위의 확대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축소 아이콘으로 화면 크기 조절 가능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72" y="2738099"/>
            <a:ext cx="4675909" cy="36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</a:t>
            </a:r>
            <a:r>
              <a:rPr lang="ko-KR" altLang="en-US" sz="2400" dirty="0"/>
              <a:t>편집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4</a:t>
            </a:r>
            <a:r>
              <a:rPr lang="en-US" altLang="ko-KR" sz="2400" dirty="0" smtClean="0"/>
              <a:t>/5]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왼쪽 아래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[Text]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탭을 클릭하면 화면에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코드가 표시됨</a:t>
            </a: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23" y="2410055"/>
            <a:ext cx="5738615" cy="36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7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</a:t>
            </a:r>
            <a:r>
              <a:rPr lang="ko-KR" altLang="en-US" sz="2400" dirty="0"/>
              <a:t>편집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5</a:t>
            </a:r>
            <a:r>
              <a:rPr lang="en-US" altLang="ko-KR" sz="2400" dirty="0" smtClean="0"/>
              <a:t>/5]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[Design]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을 클릭하면 삭제한 코드가 화면에도 삭제되어 있음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왼쪽 상단의 저장 아이콘을 클릭하거나 메뉴 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[File]–[Save All]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을 클릭하여 저장</a:t>
            </a: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40" y="2864421"/>
            <a:ext cx="4794704" cy="3636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4" y="6150585"/>
            <a:ext cx="20097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 작성 및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Project </a:t>
            </a:r>
            <a:r>
              <a:rPr lang="en-US" altLang="ko-KR" b="1" dirty="0" smtClean="0"/>
              <a:t>Tree</a:t>
            </a:r>
            <a:r>
              <a:rPr lang="ko-KR" altLang="en-US" b="1" dirty="0"/>
              <a:t>의</a:t>
            </a:r>
            <a:r>
              <a:rPr lang="ko-KR" altLang="en-US" b="1" dirty="0" smtClean="0"/>
              <a:t> </a:t>
            </a:r>
            <a:r>
              <a:rPr lang="en-US" altLang="ko-KR" b="1" dirty="0"/>
              <a:t>[java]-[</a:t>
            </a:r>
            <a:r>
              <a:rPr lang="en-US" altLang="ko-KR" b="1" dirty="0" err="1"/>
              <a:t>com.cookandroid.helloandroid</a:t>
            </a:r>
            <a:r>
              <a:rPr lang="en-US" altLang="ko-KR" b="1" dirty="0"/>
              <a:t>]-[</a:t>
            </a:r>
            <a:r>
              <a:rPr lang="en-US" altLang="ko-KR" b="1" dirty="0" err="1"/>
              <a:t>MainActivity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선택</a:t>
            </a: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25" y="2360066"/>
            <a:ext cx="6624205" cy="38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확인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1/4]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메뉴의 </a:t>
            </a:r>
            <a:r>
              <a:rPr lang="en-US" altLang="ko-KR" b="1" dirty="0"/>
              <a:t>[Run As]-[Run ‘app’]</a:t>
            </a:r>
            <a:r>
              <a:rPr lang="ko-KR" altLang="en-US" b="1" dirty="0"/>
              <a:t>을 선택하거나 </a:t>
            </a:r>
            <a:r>
              <a:rPr lang="en-US" altLang="ko-KR" b="1" dirty="0"/>
              <a:t>[Run ‘app’] </a:t>
            </a:r>
            <a:r>
              <a:rPr lang="ko-KR" altLang="en-US" b="1" dirty="0"/>
              <a:t>아이콘을 클릭</a:t>
            </a: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0" y="2376015"/>
            <a:ext cx="6641523" cy="31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확인</a:t>
            </a:r>
            <a:r>
              <a:rPr lang="en-US" altLang="ko-KR" sz="2400" dirty="0" smtClean="0"/>
              <a:t>[2/4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[Choose Device] </a:t>
            </a:r>
            <a:r>
              <a:rPr lang="ko-KR" altLang="en-US" b="1" dirty="0"/>
              <a:t>장치에서 실행할 </a:t>
            </a:r>
            <a:r>
              <a:rPr lang="ko-KR" altLang="en-US" b="1" dirty="0" err="1"/>
              <a:t>안드로이드</a:t>
            </a:r>
            <a:r>
              <a:rPr lang="ko-KR" altLang="en-US" b="1" dirty="0"/>
              <a:t> 기기나 </a:t>
            </a:r>
            <a:r>
              <a:rPr lang="en-US" altLang="ko-KR" b="1" dirty="0"/>
              <a:t>AVD</a:t>
            </a:r>
            <a:r>
              <a:rPr lang="ko-KR" altLang="en-US" b="1" dirty="0"/>
              <a:t>를 </a:t>
            </a:r>
            <a:r>
              <a:rPr lang="ko-KR" altLang="en-US" b="1" dirty="0" smtClean="0"/>
              <a:t>선택 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60" y="2490898"/>
            <a:ext cx="46958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 만드는 </a:t>
            </a: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애플리케이션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확인</a:t>
            </a:r>
            <a:r>
              <a:rPr lang="en-US" altLang="ko-KR" sz="2400" dirty="0" smtClean="0"/>
              <a:t>[3/4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AVD</a:t>
            </a:r>
            <a:r>
              <a:rPr lang="ko-KR" altLang="en-US" b="1" dirty="0"/>
              <a:t>가 부팅된 후 </a:t>
            </a:r>
            <a:r>
              <a:rPr lang="ko-KR" altLang="en-US" b="1" dirty="0" smtClean="0"/>
              <a:t>실행 결과 </a:t>
            </a:r>
            <a:r>
              <a:rPr lang="ko-KR" altLang="en-US" b="1" dirty="0"/>
              <a:t>화면이 나타남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421096"/>
            <a:ext cx="2318632" cy="40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확인</a:t>
            </a:r>
            <a:r>
              <a:rPr lang="en-US" altLang="ko-KR" sz="2400" dirty="0" smtClean="0"/>
              <a:t>[4/4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AVD</a:t>
            </a:r>
            <a:r>
              <a:rPr lang="ko-KR" altLang="en-US" b="1" dirty="0" smtClean="0"/>
              <a:t>의 초기화면으로 돌아가려면 돌아가기</a:t>
            </a:r>
            <a:r>
              <a:rPr lang="en-US" altLang="ko-KR" b="1" dirty="0" smtClean="0"/>
              <a:t>(Back) </a:t>
            </a:r>
            <a:r>
              <a:rPr lang="ko-KR" altLang="en-US" b="1" dirty="0" smtClean="0"/>
              <a:t>버튼이나 </a:t>
            </a:r>
            <a:r>
              <a:rPr lang="en-US" altLang="ko-KR" b="1" dirty="0" smtClean="0"/>
              <a:t>[ESC]</a:t>
            </a:r>
            <a:r>
              <a:rPr lang="ko-KR" altLang="en-US" b="1" dirty="0" smtClean="0"/>
              <a:t>를 누름</a:t>
            </a:r>
            <a:endParaRPr lang="en-US" altLang="ko-KR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01" y="2627786"/>
            <a:ext cx="1775114" cy="36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42047"/>
            <a:ext cx="60674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33" y="1154170"/>
            <a:ext cx="6208568" cy="4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300038" y="1277189"/>
            <a:ext cx="5220502" cy="5476935"/>
            <a:chOff x="1119187" y="785812"/>
            <a:chExt cx="6948488" cy="72898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187" y="785812"/>
              <a:ext cx="6905625" cy="52863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25" y="5970587"/>
              <a:ext cx="6915150" cy="210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50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1243569"/>
            <a:ext cx="5076825" cy="507682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AVD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명칭과 사용법 ▶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명칭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1" y="5150843"/>
            <a:ext cx="6076950" cy="11695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돌아가기</a:t>
            </a:r>
            <a:r>
              <a:rPr lang="en-US" altLang="ko-KR" sz="1400" b="1" dirty="0" smtClean="0">
                <a:latin typeface="+mn-ea"/>
              </a:rPr>
              <a:t>(Back) </a:t>
            </a:r>
            <a:r>
              <a:rPr lang="ko-KR" altLang="en-US" sz="1400" b="1" dirty="0" smtClean="0">
                <a:latin typeface="+mn-ea"/>
              </a:rPr>
              <a:t>버튼</a:t>
            </a:r>
            <a:r>
              <a:rPr lang="en-US" altLang="ko-KR" sz="1400" b="1" dirty="0" smtClean="0">
                <a:latin typeface="+mn-ea"/>
              </a:rPr>
              <a:t> : </a:t>
            </a:r>
            <a:r>
              <a:rPr lang="ko-KR" altLang="en-US" sz="1400" b="1" dirty="0" smtClean="0">
                <a:latin typeface="+mn-ea"/>
              </a:rPr>
              <a:t>키보드 </a:t>
            </a:r>
            <a:r>
              <a:rPr lang="en-US" altLang="ko-KR" sz="1400" b="1" dirty="0" smtClean="0">
                <a:latin typeface="+mn-ea"/>
              </a:rPr>
              <a:t>[Ctrl]+[Back Space]</a:t>
            </a:r>
            <a:r>
              <a:rPr lang="ko-KR" altLang="en-US" sz="1400" b="1" dirty="0" smtClean="0">
                <a:latin typeface="+mn-ea"/>
              </a:rPr>
              <a:t>와 동일한 기능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홈</a:t>
            </a:r>
            <a:r>
              <a:rPr lang="en-US" altLang="ko-KR" sz="1400" b="1" dirty="0" smtClean="0">
                <a:latin typeface="+mn-ea"/>
              </a:rPr>
              <a:t>(Home) </a:t>
            </a:r>
            <a:r>
              <a:rPr lang="ko-KR" altLang="en-US" sz="1400" b="1" dirty="0" smtClean="0">
                <a:latin typeface="+mn-ea"/>
              </a:rPr>
              <a:t>버튼 </a:t>
            </a:r>
            <a:r>
              <a:rPr lang="en-US" altLang="ko-KR" sz="1400" b="1" dirty="0" smtClean="0">
                <a:latin typeface="+mn-ea"/>
              </a:rPr>
              <a:t>: </a:t>
            </a:r>
            <a:r>
              <a:rPr lang="ko-KR" altLang="en-US" sz="1400" b="1" dirty="0" smtClean="0">
                <a:latin typeface="+mn-ea"/>
              </a:rPr>
              <a:t>키보드 </a:t>
            </a:r>
            <a:r>
              <a:rPr lang="en-US" altLang="ko-KR" sz="1400" b="1" dirty="0" smtClean="0">
                <a:latin typeface="+mn-ea"/>
              </a:rPr>
              <a:t>[Ctrl]+[H]</a:t>
            </a:r>
            <a:r>
              <a:rPr lang="ko-KR" altLang="en-US" sz="1400" b="1" dirty="0" smtClean="0">
                <a:latin typeface="+mn-ea"/>
              </a:rPr>
              <a:t>와 동일한 기능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atin typeface="+mn-ea"/>
              </a:rPr>
              <a:t>오버뷰</a:t>
            </a:r>
            <a:r>
              <a:rPr lang="en-US" altLang="ko-KR" sz="1400" b="1" dirty="0" smtClean="0">
                <a:latin typeface="+mn-ea"/>
              </a:rPr>
              <a:t>(Overview) </a:t>
            </a:r>
            <a:r>
              <a:rPr lang="ko-KR" altLang="en-US" sz="1400" b="1" dirty="0" smtClean="0">
                <a:latin typeface="+mn-ea"/>
              </a:rPr>
              <a:t>버튼 </a:t>
            </a:r>
            <a:r>
              <a:rPr lang="en-US" altLang="ko-KR" sz="1400" b="1" dirty="0" smtClean="0">
                <a:latin typeface="+mn-ea"/>
              </a:rPr>
              <a:t>: </a:t>
            </a:r>
            <a:r>
              <a:rPr lang="ko-KR" altLang="en-US" sz="1400" b="1" dirty="0" smtClean="0">
                <a:latin typeface="+mn-ea"/>
              </a:rPr>
              <a:t>실행 중인 앱이 보이고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전환 혹은 종료 가능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상태 바</a:t>
            </a:r>
            <a:r>
              <a:rPr lang="en-US" altLang="ko-KR" sz="1400" b="1" dirty="0" smtClean="0">
                <a:latin typeface="+mn-ea"/>
              </a:rPr>
              <a:t>(Status Bar] : 3G </a:t>
            </a:r>
            <a:r>
              <a:rPr lang="ko-KR" altLang="en-US" sz="1400" b="1" dirty="0" err="1" smtClean="0">
                <a:latin typeface="+mn-ea"/>
              </a:rPr>
              <a:t>수신율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배터리 상태</a:t>
            </a:r>
            <a:r>
              <a:rPr lang="en-US" altLang="ko-KR" sz="1400" b="1" dirty="0" smtClean="0">
                <a:latin typeface="+mn-ea"/>
              </a:rPr>
              <a:t>,</a:t>
            </a:r>
            <a:r>
              <a:rPr lang="ko-KR" altLang="en-US" sz="1400" b="1" dirty="0" smtClean="0">
                <a:latin typeface="+mn-ea"/>
              </a:rPr>
              <a:t> 시간 등 나타냄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타이틀 바</a:t>
            </a:r>
            <a:r>
              <a:rPr lang="en-US" altLang="ko-KR" sz="1400" b="1" dirty="0" smtClean="0">
                <a:latin typeface="+mn-ea"/>
              </a:rPr>
              <a:t>(Title Bar) : </a:t>
            </a:r>
            <a:r>
              <a:rPr lang="ko-KR" altLang="en-US" sz="1400" b="1" dirty="0" err="1" smtClean="0">
                <a:latin typeface="+mn-ea"/>
              </a:rPr>
              <a:t>안드로이드</a:t>
            </a:r>
            <a:r>
              <a:rPr lang="ko-KR" altLang="en-US" sz="1400" b="1" dirty="0" smtClean="0">
                <a:latin typeface="+mn-ea"/>
              </a:rPr>
              <a:t> 프로젝트 이름 나타냄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6" idx="0"/>
          </p:cNvCxnSpPr>
          <p:nvPr/>
        </p:nvCxnSpPr>
        <p:spPr bwMode="auto">
          <a:xfrm flipH="1" flipV="1">
            <a:off x="5029200" y="3848100"/>
            <a:ext cx="752476" cy="130274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38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[1/7]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화면 전환</a:t>
            </a:r>
            <a:endParaRPr lang="en-US" altLang="ko-KR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3216717" y="3689123"/>
            <a:ext cx="1722179" cy="738664"/>
            <a:chOff x="3015827" y="3689123"/>
            <a:chExt cx="1722179" cy="738664"/>
          </a:xfrm>
        </p:grpSpPr>
        <p:cxnSp>
          <p:nvCxnSpPr>
            <p:cNvPr id="11" name="직선 화살표 연결선 10"/>
            <p:cNvCxnSpPr/>
            <p:nvPr/>
          </p:nvCxnSpPr>
          <p:spPr bwMode="auto">
            <a:xfrm flipH="1">
              <a:off x="3015827" y="4335236"/>
              <a:ext cx="1722179" cy="1638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3398076" y="3689123"/>
              <a:ext cx="11625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+mn-ea"/>
                </a:rPr>
                <a:t>[Ctrl]+[</a:t>
              </a:r>
              <a:r>
                <a:rPr lang="en-US" altLang="ko-KR" sz="1400" b="1" dirty="0">
                  <a:latin typeface="+mn-ea"/>
                </a:rPr>
                <a:t>←</a:t>
              </a:r>
              <a:r>
                <a:rPr lang="en-US" altLang="ko-KR" sz="1400" b="1" dirty="0" smtClean="0">
                  <a:latin typeface="+mn-ea"/>
                </a:rPr>
                <a:t>]</a:t>
              </a:r>
            </a:p>
            <a:p>
              <a:r>
                <a:rPr lang="en-US" altLang="ko-KR" sz="1400" b="1" dirty="0" smtClean="0">
                  <a:latin typeface="+mn-ea"/>
                </a:rPr>
                <a:t>[</a:t>
              </a:r>
              <a:r>
                <a:rPr lang="en-US" altLang="ko-KR" sz="1400" b="1" dirty="0">
                  <a:latin typeface="+mn-ea"/>
                </a:rPr>
                <a:t>Ctrl]+</a:t>
              </a:r>
              <a:r>
                <a:rPr lang="en-US" altLang="ko-KR" sz="1400" b="1" dirty="0" smtClean="0">
                  <a:latin typeface="+mn-ea"/>
                </a:rPr>
                <a:t>[→]</a:t>
              </a:r>
              <a:endParaRPr lang="en-US" altLang="ko-KR" sz="1400" b="1" dirty="0">
                <a:latin typeface="+mn-ea"/>
              </a:endParaRPr>
            </a:p>
            <a:p>
              <a:endParaRPr lang="ko-KR" altLang="en-US" sz="1400" b="1" dirty="0">
                <a:latin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98" y="2456977"/>
            <a:ext cx="2243492" cy="3943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824" y="3297011"/>
            <a:ext cx="3381375" cy="2076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824" y="5373461"/>
            <a:ext cx="31623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[2/7]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32012" y="2048256"/>
            <a:ext cx="8557988" cy="435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kern="0" dirty="0" err="1" smtClean="0"/>
              <a:t>알람</a:t>
            </a:r>
            <a:r>
              <a:rPr lang="ko-KR" altLang="en-US" sz="1800" b="1" kern="0" dirty="0" smtClean="0"/>
              <a:t> 추가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론처 버튼 클릭 후 시계 버튼 선택</a:t>
            </a:r>
            <a:endParaRPr lang="en-US" altLang="ko-KR" sz="1600" b="1" dirty="0" smtClean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아래쪽의 </a:t>
            </a:r>
            <a:r>
              <a:rPr lang="en-US" altLang="ko-KR" sz="1600" b="1" dirty="0"/>
              <a:t>&lt;+&gt;</a:t>
            </a:r>
            <a:r>
              <a:rPr lang="ko-KR" altLang="en-US" sz="1600" b="1" dirty="0"/>
              <a:t>를 클릭해서 </a:t>
            </a:r>
            <a:r>
              <a:rPr lang="ko-KR" altLang="en-US" sz="1600" b="1" dirty="0" err="1"/>
              <a:t>알람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시간 추가 가능</a:t>
            </a:r>
            <a:endParaRPr lang="ko-KR" altLang="en-US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61" y="3113855"/>
            <a:ext cx="4407477" cy="35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3</a:t>
            </a:r>
            <a:r>
              <a:rPr lang="en-US" altLang="ko-KR" sz="2400" dirty="0" smtClean="0"/>
              <a:t>/7]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카메라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바탕화면에서 카메라 </a:t>
            </a:r>
            <a:r>
              <a:rPr lang="ko-KR" altLang="en-US" sz="1600" b="1" dirty="0">
                <a:latin typeface="맑은 고딕" pitchFamily="50" charset="-127"/>
              </a:rPr>
              <a:t>버튼 </a:t>
            </a:r>
            <a:r>
              <a:rPr lang="ko-KR" altLang="en-US" sz="1600" b="1" dirty="0" smtClean="0">
                <a:latin typeface="맑은 고딕" pitchFamily="50" charset="-127"/>
              </a:rPr>
              <a:t>클릭</a:t>
            </a:r>
            <a:endParaRPr lang="en-US" altLang="ko-KR" sz="1600" b="1" dirty="0" smtClean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셔터 </a:t>
            </a:r>
            <a:r>
              <a:rPr lang="ko-KR" altLang="en-US" sz="1600" b="1" dirty="0"/>
              <a:t>버튼을 클릭하면 가상 화면이 </a:t>
            </a:r>
            <a:r>
              <a:rPr lang="ko-KR" altLang="en-US" sz="1600" b="1" dirty="0" smtClean="0"/>
              <a:t>촬영</a:t>
            </a:r>
            <a:endParaRPr lang="en-US" altLang="ko-KR" sz="1600" b="1" dirty="0"/>
          </a:p>
        </p:txBody>
      </p:sp>
      <p:sp>
        <p:nvSpPr>
          <p:cNvPr id="11" name="내용 개체 틀 2"/>
          <p:cNvSpPr>
            <a:spLocks noGrp="1"/>
          </p:cNvSpPr>
          <p:nvPr>
            <p:ph idx="4294967295"/>
          </p:nvPr>
        </p:nvSpPr>
        <p:spPr>
          <a:xfrm>
            <a:off x="46373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갤러리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바탕화면에서 </a:t>
            </a:r>
            <a:r>
              <a:rPr lang="en-US" altLang="ko-KR" sz="1600" b="1" dirty="0" smtClean="0"/>
              <a:t>[</a:t>
            </a:r>
            <a:r>
              <a:rPr lang="ko-KR" altLang="en-US" sz="1600" b="1" dirty="0" smtClean="0"/>
              <a:t>갤러리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를 클릭</a:t>
            </a:r>
            <a:r>
              <a:rPr lang="ko-KR" altLang="en-US" sz="1600" dirty="0"/>
              <a:t> </a:t>
            </a:r>
            <a:endParaRPr lang="en-US" altLang="ko-KR" sz="1600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사진의 편집</a:t>
            </a:r>
            <a:r>
              <a:rPr lang="en-US" altLang="ko-KR" sz="1600" b="1" dirty="0" smtClean="0"/>
              <a:t>/</a:t>
            </a:r>
            <a:r>
              <a:rPr lang="ko-KR" altLang="en-US" sz="1600" b="1" dirty="0"/>
              <a:t>변경 및 삭제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공유 등의 </a:t>
            </a:r>
            <a:r>
              <a:rPr lang="ko-KR" altLang="en-US" sz="1600" b="1" dirty="0" smtClean="0"/>
              <a:t>작업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84" y="3523042"/>
            <a:ext cx="1821596" cy="32983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142" y="3515561"/>
            <a:ext cx="5918238" cy="33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7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4</a:t>
            </a:r>
            <a:r>
              <a:rPr lang="en-US" altLang="ko-KR" sz="2400" dirty="0" smtClean="0"/>
              <a:t>/7]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/>
              <a:t>웹브라우저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크롬 버튼 클릭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39" y="2803368"/>
            <a:ext cx="4358822" cy="36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안드로이드</a:t>
            </a:r>
            <a:r>
              <a:rPr lang="ko-KR" altLang="en-US" sz="2400" b="1" dirty="0" smtClean="0"/>
              <a:t> 애플리케이션의 기본적인 작성법을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 smtClean="0"/>
              <a:t>AVD</a:t>
            </a:r>
            <a:r>
              <a:rPr lang="ko-KR" altLang="en-US" sz="2400" b="1" dirty="0" smtClean="0"/>
              <a:t>의 명칭을 파악한다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안드로이드</a:t>
            </a:r>
            <a:r>
              <a:rPr lang="ko-KR" altLang="en-US" sz="2400" b="1" dirty="0" smtClean="0"/>
              <a:t> 프로젝트의 구성을 파악한다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5</a:t>
            </a:r>
            <a:r>
              <a:rPr lang="en-US" altLang="ko-KR" sz="2400" dirty="0" smtClean="0"/>
              <a:t>/7]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배경화면 변경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바탕화면을 몇 초 동안 누른 후 </a:t>
            </a:r>
            <a:r>
              <a:rPr lang="en-US" altLang="ko-KR" sz="1600" b="1" dirty="0" smtClean="0">
                <a:latin typeface="맑은 고딕" pitchFamily="50" charset="-127"/>
              </a:rPr>
              <a:t>[</a:t>
            </a:r>
            <a:r>
              <a:rPr lang="ko-KR" altLang="en-US" sz="1600" b="1" dirty="0" smtClean="0">
                <a:latin typeface="맑은 고딕" pitchFamily="50" charset="-127"/>
              </a:rPr>
              <a:t>배경화면</a:t>
            </a:r>
            <a:r>
              <a:rPr lang="en-US" altLang="ko-KR" sz="1600" b="1" dirty="0" smtClean="0">
                <a:latin typeface="맑은 고딕" pitchFamily="50" charset="-127"/>
              </a:rPr>
              <a:t>] </a:t>
            </a:r>
            <a:r>
              <a:rPr lang="ko-KR" altLang="en-US" sz="1600" b="1" dirty="0" smtClean="0">
                <a:latin typeface="맑은 고딕" pitchFamily="50" charset="-127"/>
              </a:rPr>
              <a:t>선택 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49" y="2847338"/>
            <a:ext cx="5989801" cy="34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6</a:t>
            </a:r>
            <a:r>
              <a:rPr lang="en-US" altLang="ko-KR" sz="2400" dirty="0" smtClean="0"/>
              <a:t>/7]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오버뷰</a:t>
            </a:r>
            <a:r>
              <a:rPr lang="ko-KR" altLang="en-US" b="1" dirty="0" smtClean="0">
                <a:latin typeface="맑은 고딕" pitchFamily="50" charset="-127"/>
              </a:rPr>
              <a:t> 버튼</a:t>
            </a:r>
            <a:endParaRPr lang="en-US" altLang="ko-KR" b="1" dirty="0" smtClean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전체 </a:t>
            </a:r>
            <a:r>
              <a:rPr lang="ko-KR" altLang="en-US" sz="1600" b="1" dirty="0" smtClean="0">
                <a:latin typeface="맑은 고딕" pitchFamily="50" charset="-127"/>
              </a:rPr>
              <a:t>실행 </a:t>
            </a:r>
            <a:r>
              <a:rPr lang="ko-KR" altLang="en-US" sz="1600" b="1" dirty="0">
                <a:latin typeface="맑은 고딕" pitchFamily="50" charset="-127"/>
              </a:rPr>
              <a:t>중인 앱을 보여주고 다시 앱을 화면 앞으로 가져오거나 종료하는 </a:t>
            </a:r>
            <a:r>
              <a:rPr lang="ko-KR" altLang="en-US" sz="1600" b="1" dirty="0" smtClean="0">
                <a:latin typeface="맑은 고딕" pitchFamily="50" charset="-127"/>
              </a:rPr>
              <a:t>기능 수행</a:t>
            </a:r>
            <a:endParaRPr lang="en-US" altLang="ko-KR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1" y="2888234"/>
            <a:ext cx="4000357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7</a:t>
            </a:r>
            <a:r>
              <a:rPr lang="en-US" altLang="ko-KR" sz="2400" dirty="0" smtClean="0"/>
              <a:t>/7]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바탕화면에 자주 사용하는 애플리케이션 복사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 smtClean="0">
                <a:latin typeface="맑은 고딕" pitchFamily="50" charset="-127"/>
              </a:rPr>
              <a:t>론처</a:t>
            </a:r>
            <a:r>
              <a:rPr lang="ko-KR" altLang="en-US" sz="1600" b="1" dirty="0" smtClean="0">
                <a:latin typeface="맑은 고딕" pitchFamily="50" charset="-127"/>
              </a:rPr>
              <a:t> 버튼 클릭 후 아이콘을 몇 초간 누르면 바탕화면으로 복사</a:t>
            </a:r>
            <a:endParaRPr lang="en-US" altLang="ko-KR" sz="16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</a:rPr>
              <a:t>아이콘을 삭제하려면 아이콘을 몇 초간 누르고 상단의 </a:t>
            </a:r>
            <a:r>
              <a:rPr lang="en-US" altLang="ko-KR" sz="1600" b="1" dirty="0" smtClean="0">
                <a:latin typeface="맑은 고딕" pitchFamily="50" charset="-127"/>
              </a:rPr>
              <a:t>&lt;</a:t>
            </a:r>
            <a:r>
              <a:rPr lang="ko-KR" altLang="en-US" sz="1600" b="1" dirty="0" smtClean="0">
                <a:latin typeface="맑은 고딕" pitchFamily="50" charset="-127"/>
              </a:rPr>
              <a:t>삭제</a:t>
            </a:r>
            <a:r>
              <a:rPr lang="en-US" altLang="ko-KR" sz="1600" b="1" dirty="0" smtClean="0">
                <a:latin typeface="맑은 고딕" pitchFamily="50" charset="-127"/>
              </a:rPr>
              <a:t>&gt;</a:t>
            </a:r>
            <a:r>
              <a:rPr lang="ko-KR" altLang="en-US" sz="1600" b="1" dirty="0" smtClean="0">
                <a:latin typeface="맑은 고딕" pitchFamily="50" charset="-127"/>
              </a:rPr>
              <a:t>로 가져다 놓으면 됨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13" y="3122042"/>
            <a:ext cx="5526075" cy="3337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725" y="3117463"/>
            <a:ext cx="1804837" cy="33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[1/6]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프로젝트 닫기와 열기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[File]-[Close Project]</a:t>
            </a:r>
            <a:r>
              <a:rPr lang="ko-KR" altLang="en-US" sz="1600" b="1" dirty="0"/>
              <a:t>를 선택해서 </a:t>
            </a:r>
            <a:r>
              <a:rPr lang="ko-KR" altLang="en-US" sz="1600" b="1" dirty="0" smtClean="0"/>
              <a:t>프로젝트 닫음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프로젝트 이름을 클릭하면 다시 프로젝트가 열림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폴더 검색해서 프로젝트를 열어도 </a:t>
            </a:r>
            <a:r>
              <a:rPr lang="ko-KR" altLang="en-US" sz="1600" b="1" dirty="0"/>
              <a:t>됨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47136"/>
            <a:ext cx="4825475" cy="15428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86" y="4228767"/>
            <a:ext cx="5889614" cy="25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[2/6]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프로젝트 닫기와 열기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여러 개의 프로젝트를 열려면 </a:t>
            </a:r>
            <a:r>
              <a:rPr lang="en-US" altLang="ko-KR" sz="1600" b="1" dirty="0" smtClean="0"/>
              <a:t>[File]-[open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Recent]-[</a:t>
            </a:r>
            <a:r>
              <a:rPr lang="ko-KR" altLang="en-US" sz="1600" b="1" dirty="0" smtClean="0"/>
              <a:t>프로젝트 이름</a:t>
            </a:r>
            <a:r>
              <a:rPr lang="en-US" altLang="ko-KR" sz="1600" b="1" dirty="0" smtClean="0"/>
              <a:t>] 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&lt;New Window&gt;</a:t>
            </a:r>
            <a:r>
              <a:rPr lang="ko-KR" altLang="en-US" sz="1600" b="1" dirty="0" smtClean="0"/>
              <a:t>를 클릭하면 새로운 창이 열려서 여러 개의 프로젝트 동시 작업 가능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3128962"/>
            <a:ext cx="61055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[3/6]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Android Studio </a:t>
            </a:r>
            <a:r>
              <a:rPr lang="ko-KR" altLang="en-US" b="1" dirty="0" smtClean="0">
                <a:latin typeface="맑은 고딕" pitchFamily="50" charset="-127"/>
              </a:rPr>
              <a:t>프로젝트 내보내기</a:t>
            </a:r>
            <a:r>
              <a:rPr lang="en-US" altLang="ko-KR" b="1" dirty="0" smtClean="0">
                <a:latin typeface="맑은 고딕" pitchFamily="50" charset="-127"/>
              </a:rPr>
              <a:t>/</a:t>
            </a:r>
            <a:r>
              <a:rPr lang="ko-KR" altLang="en-US" b="1" dirty="0" smtClean="0">
                <a:latin typeface="맑은 고딕" pitchFamily="50" charset="-127"/>
              </a:rPr>
              <a:t>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프로젝트가 생성된 폴더를 통째로 복사하거나 압축해서 보내거나 가져오면 됨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750503"/>
            <a:ext cx="63436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[4/6]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이클립스용</a:t>
            </a:r>
            <a:r>
              <a:rPr lang="ko-KR" altLang="en-US" b="1" dirty="0" smtClean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</a:t>
            </a:r>
            <a:r>
              <a:rPr lang="en-US" altLang="ko-KR" sz="1600" b="1" dirty="0" smtClean="0"/>
              <a:t>Import </a:t>
            </a:r>
            <a:r>
              <a:rPr lang="en-US" sz="1600" b="1" dirty="0"/>
              <a:t>project (</a:t>
            </a:r>
            <a:r>
              <a:rPr lang="en-US" sz="1600" b="1" dirty="0" err="1"/>
              <a:t>Gradle</a:t>
            </a:r>
            <a:r>
              <a:rPr lang="en-US" sz="1600" b="1" dirty="0"/>
              <a:t>, Eclipse ADT, etc.)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 선택 후 작성된 프로젝트 폴더 선택</a:t>
            </a:r>
            <a:endParaRPr lang="en-US" altLang="ko-KR" sz="16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17" y="2883853"/>
            <a:ext cx="7264977" cy="31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[5/6]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이클립스용</a:t>
            </a:r>
            <a:r>
              <a:rPr lang="ko-KR" altLang="en-US" b="1" dirty="0" smtClean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가져올 폴더 지정 후 프로젝트 변환 옵션 체크한 상태에서 </a:t>
            </a:r>
            <a:r>
              <a:rPr lang="en-US" altLang="ko-KR" sz="1600" b="1" dirty="0" smtClean="0"/>
              <a:t>&lt;Finish&gt; </a:t>
            </a:r>
            <a:r>
              <a:rPr lang="ko-KR" altLang="en-US" sz="1600" b="1" dirty="0" smtClean="0"/>
              <a:t>클릭 </a:t>
            </a:r>
            <a:endParaRPr lang="en-US" altLang="ko-KR" sz="16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3" y="2769553"/>
            <a:ext cx="4095750" cy="2286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923" y="3814180"/>
            <a:ext cx="4052455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0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[6/6]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이클립스용</a:t>
            </a:r>
            <a:r>
              <a:rPr lang="ko-KR" altLang="en-US" b="1" dirty="0" smtClean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변환 완료된 </a:t>
            </a:r>
            <a:r>
              <a:rPr lang="ko-KR" altLang="en-US" sz="1600" b="1" dirty="0" err="1" smtClean="0"/>
              <a:t>이클립스</a:t>
            </a:r>
            <a:r>
              <a:rPr lang="ko-KR" altLang="en-US" sz="1600" b="1" dirty="0" smtClean="0"/>
              <a:t> 프로젝트는 </a:t>
            </a:r>
            <a:r>
              <a:rPr lang="en-US" altLang="ko-KR" sz="1600" b="1" dirty="0" smtClean="0"/>
              <a:t>Android Studio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프로젝트와 같은 방법으로 사용 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6" y="2883853"/>
            <a:ext cx="6416386" cy="309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1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</a:t>
            </a:r>
            <a:r>
              <a:rPr lang="ko-KR" altLang="en-US" dirty="0" smtClean="0"/>
              <a:t>작성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21258"/>
            <a:ext cx="82105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처음 만드는 </a:t>
            </a:r>
            <a:r>
              <a:rPr lang="en-US" altLang="ko-KR" sz="2400" b="1" dirty="0">
                <a:latin typeface="맑은 고딕" panose="020B0503020000020004" pitchFamily="50" charset="-127"/>
              </a:rPr>
              <a:t>[Hello Android] </a:t>
            </a:r>
            <a:r>
              <a:rPr lang="ko-KR" altLang="en-US" sz="2400" b="1" dirty="0">
                <a:latin typeface="맑은 고딕" panose="020B0503020000020004" pitchFamily="50" charset="-127"/>
              </a:rPr>
              <a:t>프로그램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en-US" altLang="ko-KR" sz="2400" b="1" dirty="0" smtClean="0">
                <a:latin typeface="맑은 고딕" panose="020B0503020000020004" pitchFamily="50" charset="-127"/>
              </a:rPr>
              <a:t>AVD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의</a:t>
            </a:r>
            <a:r>
              <a:rPr lang="en-US" altLang="ko-KR" sz="24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</a:rPr>
              <a:t>명칭과 사용법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</a:rPr>
              <a:t>완전한 기능의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안드로이드</a:t>
            </a:r>
            <a:r>
              <a:rPr lang="ko-KR" altLang="en-US" sz="2400" b="1" dirty="0">
                <a:latin typeface="맑은 고딕" panose="020B0503020000020004" pitchFamily="50" charset="-127"/>
              </a:rPr>
              <a:t> 애플리케이션 작성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04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안드로이드</a:t>
            </a:r>
            <a:r>
              <a:rPr lang="ko-KR" altLang="en-US" sz="2400" b="1" dirty="0">
                <a:latin typeface="맑은 고딕" panose="020B0503020000020004" pitchFamily="50" charset="-127"/>
              </a:rPr>
              <a:t> 프로젝트의 구성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메뉴 </a:t>
            </a:r>
            <a:r>
              <a:rPr lang="en-US" altLang="ko-KR" sz="1600" b="1" dirty="0"/>
              <a:t>[File ]-[New </a:t>
            </a:r>
            <a:r>
              <a:rPr lang="en-US" altLang="ko-KR" sz="1600" b="1" dirty="0" smtClean="0"/>
              <a:t>Project]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프로젝트 이름은 </a:t>
            </a:r>
            <a:r>
              <a:rPr lang="en-US" altLang="ko-KR" sz="1600" b="1" dirty="0" err="1" smtClean="0"/>
              <a:t>BaseApp</a:t>
            </a:r>
            <a:r>
              <a:rPr lang="ko-KR" altLang="en-US" sz="1600" b="1" dirty="0" smtClean="0"/>
              <a:t>이라고 지정 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05" y="3094373"/>
            <a:ext cx="4849091" cy="35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[2/25]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[Target Android Devices]</a:t>
            </a:r>
            <a:r>
              <a:rPr lang="ko-KR" altLang="en-US" sz="1600" b="1" dirty="0" smtClean="0"/>
              <a:t>에서 </a:t>
            </a:r>
            <a:r>
              <a:rPr lang="ko-KR" altLang="en-US" sz="1600" b="1" dirty="0"/>
              <a:t>앱을 실행한 환경을 선택</a:t>
            </a:r>
            <a:endParaRPr lang="en-US" altLang="ko-KR" sz="16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7" y="2769171"/>
            <a:ext cx="4883727" cy="38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5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[3/25]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355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 smtClean="0">
                <a:latin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[Add an </a:t>
            </a:r>
            <a:r>
              <a:rPr lang="en-US" altLang="ko-KR" sz="1600" b="1" dirty="0" smtClean="0"/>
              <a:t>Activity </a:t>
            </a:r>
            <a:r>
              <a:rPr lang="en-US" altLang="ko-KR" sz="1600" b="1" dirty="0"/>
              <a:t>to Mobile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에서 </a:t>
            </a:r>
            <a:r>
              <a:rPr lang="ko-KR" altLang="en-US" sz="1600" b="1" dirty="0"/>
              <a:t>디폴트인 </a:t>
            </a:r>
            <a:r>
              <a:rPr lang="en-US" altLang="ko-KR" sz="1600" b="1" dirty="0" smtClean="0"/>
              <a:t>Empty Activity</a:t>
            </a:r>
            <a:r>
              <a:rPr lang="ko-KR" altLang="en-US" sz="1600" b="1" dirty="0" smtClean="0"/>
              <a:t> 선택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Configure Activity] </a:t>
            </a:r>
            <a:r>
              <a:rPr lang="ko-KR" altLang="en-US" sz="1600" b="1" dirty="0"/>
              <a:t>창도 디폴트로 두고 </a:t>
            </a:r>
            <a:r>
              <a:rPr lang="en-US" altLang="ko-KR" sz="1600" b="1" dirty="0"/>
              <a:t>&lt;Finish&gt;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89" y="3108786"/>
            <a:ext cx="4300921" cy="33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8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[4/25]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에서 </a:t>
            </a:r>
            <a:r>
              <a:rPr lang="en-US" altLang="ko-KR" sz="1600" b="1" dirty="0" smtClean="0"/>
              <a:t>[java]-</a:t>
            </a:r>
            <a:r>
              <a:rPr lang="fr-FR" sz="1600" b="1" dirty="0" smtClean="0"/>
              <a:t>[</a:t>
            </a:r>
            <a:r>
              <a:rPr lang="fr-FR" sz="1600" b="1" dirty="0" err="1" smtClean="0"/>
              <a:t>com.cookandroid.baseapp</a:t>
            </a:r>
            <a:r>
              <a:rPr lang="fr-FR" sz="1600" b="1" dirty="0" smtClean="0"/>
              <a:t>]</a:t>
            </a:r>
            <a:r>
              <a:rPr lang="en-US" altLang="ko-KR" sz="1600" b="1" dirty="0" smtClean="0"/>
              <a:t>-[</a:t>
            </a:r>
            <a:r>
              <a:rPr lang="en-US" sz="1600" b="1" dirty="0" err="1"/>
              <a:t>MainActivity</a:t>
            </a:r>
            <a:r>
              <a:rPr lang="en-US" altLang="ko-KR" sz="1600" b="1" dirty="0" smtClean="0"/>
              <a:t>]</a:t>
            </a:r>
            <a:r>
              <a:rPr lang="ko-KR" altLang="en-US" sz="1600" b="1" dirty="0"/>
              <a:t>가 </a:t>
            </a:r>
            <a:r>
              <a:rPr lang="ko-KR" altLang="en-US" sz="1600" b="1" dirty="0" smtClean="0"/>
              <a:t>기본적으로</a:t>
            </a:r>
            <a:r>
              <a:rPr lang="en-US" altLang="ko-KR" sz="1600" b="1" dirty="0" smtClean="0"/>
              <a:t> </a:t>
            </a:r>
          </a:p>
          <a:p>
            <a:pPr marL="539750" lvl="2" indent="0">
              <a:buNone/>
            </a:pPr>
            <a:r>
              <a:rPr lang="ko-KR" altLang="en-US" sz="1600" b="1" dirty="0" smtClean="0"/>
              <a:t>      열려있을 것</a:t>
            </a:r>
            <a:r>
              <a:rPr lang="en-US" altLang="ko-KR" sz="1600" b="1" dirty="0" smtClean="0"/>
              <a:t>.</a:t>
            </a:r>
            <a:r>
              <a:rPr lang="ko-KR" altLang="en-US" sz="1600" dirty="0" smtClean="0"/>
              <a:t> </a:t>
            </a:r>
            <a:r>
              <a:rPr lang="ko-KR" altLang="en-US" sz="1600" b="1" dirty="0"/>
              <a:t>상단의 </a:t>
            </a:r>
            <a:r>
              <a:rPr lang="en-US" altLang="ko-KR" sz="1600" b="1" dirty="0"/>
              <a:t>[</a:t>
            </a:r>
            <a:r>
              <a:rPr lang="en-US" altLang="ko-KR" sz="1600" b="1" dirty="0" err="1" smtClean="0"/>
              <a:t>activity_main.xml</a:t>
            </a:r>
            <a:r>
              <a:rPr lang="en-US" altLang="ko-KR" sz="1600" b="1" dirty="0" smtClean="0"/>
              <a:t>]</a:t>
            </a:r>
            <a:r>
              <a:rPr lang="ko-KR" altLang="en-US" sz="1600" b="1" dirty="0"/>
              <a:t>을 </a:t>
            </a:r>
            <a:r>
              <a:rPr lang="ko-KR" altLang="en-US" sz="1600" b="1" dirty="0" smtClean="0"/>
              <a:t>클릭하고</a:t>
            </a:r>
            <a:r>
              <a:rPr lang="ko-KR" altLang="en-US" sz="1600" dirty="0" smtClean="0"/>
              <a:t> </a:t>
            </a:r>
            <a:r>
              <a:rPr lang="ko-KR" altLang="en-US" sz="1600" b="1" dirty="0"/>
              <a:t>아래쪽의 </a:t>
            </a:r>
            <a:r>
              <a:rPr lang="en-US" altLang="ko-KR" sz="1600" b="1" dirty="0"/>
              <a:t>[</a:t>
            </a:r>
            <a:r>
              <a:rPr lang="en-US" altLang="ko-KR" sz="1600" b="1" dirty="0" smtClean="0"/>
              <a:t>Design] </a:t>
            </a:r>
            <a:r>
              <a:rPr lang="ko-KR" altLang="en-US" sz="1600" b="1" dirty="0"/>
              <a:t>탭을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68" y="3080833"/>
            <a:ext cx="6061364" cy="33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[5/25]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화면 </a:t>
            </a:r>
            <a:r>
              <a:rPr lang="ko-KR" altLang="en-US" sz="1600" b="1" dirty="0"/>
              <a:t>아래쪽의 </a:t>
            </a:r>
            <a:r>
              <a:rPr lang="en-US" altLang="ko-KR" sz="1600" b="1" dirty="0"/>
              <a:t>[Text] </a:t>
            </a:r>
            <a:r>
              <a:rPr lang="ko-KR" altLang="en-US" sz="1600" b="1" dirty="0"/>
              <a:t>탭을 클릭해서 </a:t>
            </a:r>
            <a:r>
              <a:rPr lang="en-US" altLang="ko-KR" sz="1600" b="1" dirty="0"/>
              <a:t>XML </a:t>
            </a:r>
            <a:r>
              <a:rPr lang="ko-KR" altLang="en-US" sz="1600" b="1" dirty="0"/>
              <a:t>코드를 확인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8" name="Picture 7" descr="스크린샷 2017-02-26 오후 12.36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94000"/>
            <a:ext cx="5702300" cy="2590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[6/25]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&lt;/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사이에 버튼을 추가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2807271"/>
            <a:ext cx="65436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[7/25]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/>
              <a:t>android:”</a:t>
            </a:r>
            <a:r>
              <a:rPr lang="ko-KR" altLang="en-US" sz="1600" b="1" dirty="0"/>
              <a:t>을 입력하면 자동으로 여러 개를 선택할 수 있는 목록이 </a:t>
            </a:r>
            <a:r>
              <a:rPr lang="ko-KR" altLang="en-US" sz="1600" b="1" dirty="0" smtClean="0"/>
              <a:t>나옴</a:t>
            </a:r>
            <a:r>
              <a:rPr lang="en-US" altLang="ko-KR" sz="1600" b="1" dirty="0" smtClean="0"/>
              <a:t>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그 중에서 </a:t>
            </a:r>
            <a:r>
              <a:rPr lang="en-US" altLang="ko-KR" sz="1600" b="1" dirty="0" err="1" smtClean="0"/>
              <a:t>layout_height</a:t>
            </a:r>
            <a:r>
              <a:rPr lang="ko-KR" altLang="en-US" sz="1600" b="1" dirty="0"/>
              <a:t>를 더블클릭해서 </a:t>
            </a:r>
            <a:r>
              <a:rPr lang="ko-KR" altLang="en-US" sz="1600" b="1" dirty="0" smtClean="0"/>
              <a:t>선택하면 자동 완성됨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32" y="3153687"/>
            <a:ext cx="5940136" cy="33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[8/25]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913583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큰</a:t>
            </a:r>
            <a:r>
              <a:rPr lang="ko-KR" altLang="en-US" sz="1600" b="1" dirty="0" smtClean="0"/>
              <a:t>따옴표</a:t>
            </a:r>
            <a:r>
              <a:rPr lang="en-US" altLang="ko-KR" sz="1600" b="1" dirty="0" smtClean="0"/>
              <a:t>(“ “)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안에 커서를 가져다 놓고 </a:t>
            </a:r>
            <a:r>
              <a:rPr lang="en-US" altLang="ko-KR" sz="1600" b="1" dirty="0" smtClean="0"/>
              <a:t>[Ctrl]+[Space Bar]</a:t>
            </a:r>
            <a:r>
              <a:rPr lang="ko-KR" altLang="en-US" sz="1600" b="1" dirty="0" smtClean="0"/>
              <a:t>를 누르면 내용을 쓸 수 있음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2883471"/>
            <a:ext cx="6791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4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13101" y="1298751"/>
            <a:ext cx="8609734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800" b="1" dirty="0" smtClean="0">
                <a:latin typeface="맑은 고딕" pitchFamily="50" charset="-127"/>
              </a:rPr>
              <a:t>1</a:t>
            </a:r>
            <a:r>
              <a:rPr lang="ko-KR" altLang="en-US" sz="1800" b="1" dirty="0" smtClean="0">
                <a:latin typeface="맑은 고딕" pitchFamily="50" charset="-127"/>
              </a:rPr>
              <a:t>차 코드 완성</a:t>
            </a:r>
            <a:endParaRPr lang="en-US" altLang="ko-KR" sz="1800" b="1" dirty="0">
              <a:latin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 smtClean="0"/>
              <a:t>[9/25]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0" y="1557337"/>
            <a:ext cx="79914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[10/25]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Project Tree</a:t>
            </a:r>
            <a:r>
              <a:rPr lang="ko-KR" altLang="en-US" sz="1600" b="1" dirty="0" smtClean="0"/>
              <a:t>의 </a:t>
            </a:r>
            <a:r>
              <a:rPr lang="en-US" altLang="ko-KR" sz="1600" b="1" dirty="0" smtClean="0"/>
              <a:t>[res]-[values]-[strings.xml]</a:t>
            </a:r>
            <a:r>
              <a:rPr lang="ko-KR" altLang="en-US" sz="1600" b="1" dirty="0" smtClean="0"/>
              <a:t>을 </a:t>
            </a:r>
            <a:r>
              <a:rPr lang="ko-KR" altLang="en-US" sz="1600" b="1" dirty="0" err="1" smtClean="0"/>
              <a:t>더블클릭해서</a:t>
            </a:r>
            <a:r>
              <a:rPr lang="ko-KR" altLang="en-US" sz="1600" b="1" dirty="0" smtClean="0"/>
              <a:t> 코드 확인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8" y="2703368"/>
            <a:ext cx="6935932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160907"/>
            <a:ext cx="7172325" cy="504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[11/25]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strBtn1 </a:t>
            </a:r>
            <a:r>
              <a:rPr lang="ko-KR" altLang="en-US" sz="1600" b="1" dirty="0" smtClean="0"/>
              <a:t>문자열을 추가한 후 저장</a:t>
            </a:r>
            <a:endParaRPr lang="en-US" altLang="ko-KR" sz="1600" b="1" dirty="0" smtClean="0"/>
          </a:p>
        </p:txBody>
      </p:sp>
      <p:pic>
        <p:nvPicPr>
          <p:cNvPr id="4" name="Picture 3" descr="스크린샷 2017-02-26 오후 12.4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94000"/>
            <a:ext cx="7200900" cy="1879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[12/25]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확인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activity_main.xml</a:t>
            </a:r>
            <a:r>
              <a:rPr lang="ko-KR" altLang="en-US" sz="1600" b="1" dirty="0" smtClean="0"/>
              <a:t>에서 하단의 </a:t>
            </a:r>
            <a:r>
              <a:rPr lang="en-US" altLang="ko-KR" sz="1600" b="1" dirty="0" smtClean="0"/>
              <a:t>[Design] </a:t>
            </a:r>
            <a:r>
              <a:rPr lang="ko-KR" altLang="en-US" sz="1600" b="1" dirty="0" smtClean="0"/>
              <a:t>탭을 클릭해서 그래픽 화면으로 확인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63" y="2845371"/>
            <a:ext cx="5903925" cy="33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[13/25]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실행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Android Studio </a:t>
            </a:r>
            <a:r>
              <a:rPr lang="ko-KR" altLang="en-US" sz="1600" b="1" dirty="0"/>
              <a:t>메뉴의 </a:t>
            </a: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</a:t>
            </a:r>
            <a:r>
              <a:rPr lang="en-US" altLang="ko-KR" sz="1600" b="1" dirty="0" smtClean="0"/>
              <a:t>app’] </a:t>
            </a:r>
            <a:r>
              <a:rPr lang="ko-KR" altLang="en-US" sz="1600" b="1" dirty="0" smtClean="0"/>
              <a:t>아이콘 </a:t>
            </a:r>
            <a:r>
              <a:rPr lang="ko-KR" altLang="en-US" sz="1600" b="1" dirty="0"/>
              <a:t>클릭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4" y="2769171"/>
            <a:ext cx="35528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7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[14/25]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Project Tree</a:t>
            </a:r>
            <a:r>
              <a:rPr lang="ko-KR" altLang="en-US" sz="1600" b="1" dirty="0" smtClean="0"/>
              <a:t>의 </a:t>
            </a:r>
            <a:r>
              <a:rPr lang="en-US" altLang="ko-KR" sz="1600" b="1" dirty="0" smtClean="0"/>
              <a:t>[java]-[</a:t>
            </a:r>
            <a:r>
              <a:rPr lang="ko-KR" altLang="en-US" sz="1600" b="1" dirty="0" smtClean="0"/>
              <a:t>패키지 이름</a:t>
            </a:r>
            <a:r>
              <a:rPr lang="en-US" altLang="ko-KR" sz="1600" b="1" dirty="0" smtClean="0"/>
              <a:t>]-[</a:t>
            </a:r>
            <a:r>
              <a:rPr lang="en-US" altLang="ko-KR" sz="1600" b="1" dirty="0" err="1" smtClean="0"/>
              <a:t>MainActivity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를 </a:t>
            </a:r>
            <a:r>
              <a:rPr lang="ko-KR" altLang="en-US" sz="1600" b="1" dirty="0" err="1" smtClean="0"/>
              <a:t>더블클릭하면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Java </a:t>
            </a:r>
            <a:r>
              <a:rPr lang="ko-KR" altLang="en-US" sz="1600" b="1" dirty="0" smtClean="0"/>
              <a:t>코드가 열림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829115"/>
            <a:ext cx="39243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[15/25]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dirty="0"/>
              <a:t> </a:t>
            </a:r>
            <a:r>
              <a:rPr lang="ko-KR" altLang="en-US" sz="1600" b="1" dirty="0"/>
              <a:t>기본적인 코드의 </a:t>
            </a:r>
            <a:r>
              <a:rPr lang="ko-KR" altLang="en-US" sz="1600" b="1" dirty="0" smtClean="0"/>
              <a:t>구성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762440"/>
            <a:ext cx="67627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[16/25]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import </a:t>
            </a:r>
            <a:r>
              <a:rPr lang="ko-KR" altLang="en-US" sz="1600" b="1" dirty="0"/>
              <a:t>앞의 작은 </a:t>
            </a:r>
            <a:r>
              <a:rPr lang="en-US" altLang="ko-KR" sz="1600" b="1" dirty="0" smtClean="0"/>
              <a:t>‘+’ </a:t>
            </a:r>
            <a:r>
              <a:rPr lang="ko-KR" altLang="en-US" sz="1600" b="1" dirty="0"/>
              <a:t>아이콘을 클릭하면 행이 </a:t>
            </a:r>
            <a:r>
              <a:rPr lang="ko-KR" altLang="en-US" sz="1600" b="1" dirty="0" smtClean="0"/>
              <a:t>확장됨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[Ctrl]+[Alt]+[O</a:t>
            </a:r>
            <a:r>
              <a:rPr lang="en-US" altLang="ko-KR" sz="1600" b="1" dirty="0"/>
              <a:t>]</a:t>
            </a:r>
            <a:r>
              <a:rPr lang="ko-KR" altLang="en-US" sz="1600" b="1" dirty="0" smtClean="0"/>
              <a:t>를 누르면 불필요하게 </a:t>
            </a:r>
            <a:r>
              <a:rPr lang="ko-KR" altLang="en-US" sz="1600" b="1" dirty="0" err="1" smtClean="0"/>
              <a:t>임포트된</a:t>
            </a:r>
            <a:r>
              <a:rPr lang="ko-KR" altLang="en-US" sz="1600" b="1" dirty="0" smtClean="0"/>
              <a:t> 문장 </a:t>
            </a:r>
            <a:r>
              <a:rPr lang="ko-KR" altLang="en-US" sz="1600" b="1" dirty="0"/>
              <a:t>제거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69" y="3095625"/>
            <a:ext cx="68008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[17/25]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Button</a:t>
            </a:r>
            <a:r>
              <a:rPr lang="ko-KR" altLang="en-US" sz="1600" b="1" dirty="0" smtClean="0"/>
              <a:t> 변수 추가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멤버변수 </a:t>
            </a:r>
            <a:r>
              <a:rPr lang="ko-KR" altLang="en-US" sz="1600" b="1" dirty="0"/>
              <a:t>위치인 </a:t>
            </a:r>
            <a:r>
              <a:rPr lang="en-US" altLang="ko-KR" sz="1600" b="1" dirty="0"/>
              <a:t>@</a:t>
            </a:r>
            <a:r>
              <a:rPr lang="en-US" altLang="ko-KR" sz="1600" b="1" dirty="0" smtClean="0"/>
              <a:t>Override</a:t>
            </a:r>
            <a:r>
              <a:rPr lang="ko-KR" altLang="en-US" sz="1600" b="1" dirty="0" smtClean="0"/>
              <a:t> 바로 </a:t>
            </a:r>
            <a:r>
              <a:rPr lang="ko-KR" altLang="en-US" sz="1600" b="1" dirty="0"/>
              <a:t>위에 다음을 입력</a:t>
            </a:r>
            <a:endParaRPr lang="en-US" altLang="ko-KR" sz="1600" b="1" dirty="0" smtClean="0"/>
          </a:p>
        </p:txBody>
      </p:sp>
      <p:pic>
        <p:nvPicPr>
          <p:cNvPr id="2" name="Picture 1" descr="스크린샷 2017-02-26 오후 12.5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3149600"/>
            <a:ext cx="6373983" cy="5547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3666251"/>
            <a:ext cx="665884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1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[18/25]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smtClean="0"/>
              <a:t>[Alt]+[Enter] </a:t>
            </a:r>
            <a:r>
              <a:rPr lang="ko-KR" altLang="en-US" sz="1600" b="1" dirty="0" smtClean="0"/>
              <a:t>누르면 </a:t>
            </a:r>
            <a:r>
              <a:rPr lang="en-US" altLang="ko-KR" sz="1600" b="1" dirty="0" smtClean="0"/>
              <a:t>Button</a:t>
            </a:r>
            <a:r>
              <a:rPr lang="ko-KR" altLang="en-US" sz="1600" b="1" dirty="0" smtClean="0"/>
              <a:t>과 관련된 클래스가 자동으로  </a:t>
            </a:r>
            <a:r>
              <a:rPr lang="en-US" altLang="ko-KR" sz="1600" b="1" dirty="0" smtClean="0"/>
              <a:t>import</a:t>
            </a:r>
            <a:r>
              <a:rPr lang="ko-KR" altLang="en-US" sz="1600" b="1" dirty="0" smtClean="0"/>
              <a:t>문에 추가됨 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56" y="2752725"/>
            <a:ext cx="67722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[19/25]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findViewById</a:t>
            </a:r>
            <a:r>
              <a:rPr lang="en-US" altLang="ko-KR" sz="1600" b="1" dirty="0"/>
              <a:t>( ) </a:t>
            </a:r>
            <a:r>
              <a:rPr lang="ko-KR" altLang="en-US" sz="1600" b="1" dirty="0" err="1" smtClean="0"/>
              <a:t>메소드를</a:t>
            </a:r>
            <a:r>
              <a:rPr lang="ko-KR" altLang="en-US" sz="1600" b="1" dirty="0" smtClean="0"/>
              <a:t> 사용하여 </a:t>
            </a:r>
            <a:r>
              <a:rPr lang="en-US" altLang="ko-KR" sz="1600" b="1" dirty="0" smtClean="0"/>
              <a:t>activity_main.xml </a:t>
            </a:r>
            <a:r>
              <a:rPr lang="ko-KR" altLang="en-US" sz="1600" b="1" dirty="0" smtClean="0"/>
              <a:t>파일에서 만든 객체에 접근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setContentView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 바로 아래에 다음 코드를 </a:t>
            </a:r>
            <a:r>
              <a:rPr lang="ko-KR" altLang="en-US" sz="1600" b="1" dirty="0" smtClean="0"/>
              <a:t>추가</a:t>
            </a:r>
            <a:endParaRPr lang="en-US" altLang="ko-KR" sz="1600" b="1" dirty="0" smtClean="0"/>
          </a:p>
        </p:txBody>
      </p:sp>
      <p:pic>
        <p:nvPicPr>
          <p:cNvPr id="2" name="Picture 1" descr="스크린샷 2017-02-26 오후 1.02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3187700"/>
            <a:ext cx="7200900" cy="67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[20/25]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 smtClean="0"/>
              <a:t>button1.setoncl”</a:t>
            </a:r>
            <a:r>
              <a:rPr lang="ko-KR" altLang="en-US" sz="1600" b="1" dirty="0" smtClean="0"/>
              <a:t>까지 입력 후 </a:t>
            </a:r>
            <a:r>
              <a:rPr lang="en-US" altLang="ko-KR" sz="1600" b="1" dirty="0" err="1"/>
              <a:t>setOnClickListener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를 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9" y="2740216"/>
            <a:ext cx="67627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생성</a:t>
            </a:r>
            <a:r>
              <a:rPr lang="en-US" altLang="ko-KR" sz="2400" dirty="0" smtClean="0"/>
              <a:t>[1/6]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를 실행한 후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[Start a new Android Studio project]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7" y="2495550"/>
            <a:ext cx="5619750" cy="3905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[21/25]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setOnClickListener</a:t>
            </a:r>
            <a:r>
              <a:rPr lang="en-US" altLang="ko-KR" sz="1600" b="1" dirty="0"/>
              <a:t>( 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에 </a:t>
            </a:r>
            <a:r>
              <a:rPr lang="ko-KR" altLang="en-US" sz="1600" b="1" dirty="0"/>
              <a:t>“</a:t>
            </a:r>
            <a:r>
              <a:rPr lang="en-US" altLang="ko-KR" sz="1600" b="1" dirty="0"/>
              <a:t>new </a:t>
            </a:r>
            <a:r>
              <a:rPr lang="en-US" altLang="ko-KR" sz="1600" b="1" dirty="0" smtClean="0"/>
              <a:t>View”</a:t>
            </a:r>
            <a:r>
              <a:rPr lang="ko-KR" altLang="en-US" sz="1600" b="1" dirty="0"/>
              <a:t>을 </a:t>
            </a:r>
            <a:r>
              <a:rPr lang="ko-KR" altLang="en-US" sz="1600" b="1" dirty="0" smtClean="0"/>
              <a:t>입력 후 </a:t>
            </a:r>
            <a:r>
              <a:rPr lang="en-US" altLang="ko-KR" sz="1600" b="1" dirty="0" err="1" smtClean="0"/>
              <a:t>OnClickListener</a:t>
            </a:r>
            <a:r>
              <a:rPr lang="en-US" altLang="ko-KR" sz="1600" b="1" dirty="0"/>
              <a:t>( 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선택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83471"/>
            <a:ext cx="66294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[22/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onClick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메소드가 자동으로 추가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791015"/>
            <a:ext cx="47625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[23/25]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버튼을 클릭했을 때 작동하기 </a:t>
            </a:r>
            <a:r>
              <a:rPr lang="ko-KR" altLang="en-US" sz="1600" b="1" dirty="0"/>
              <a:t>원</a:t>
            </a:r>
            <a:r>
              <a:rPr lang="ko-KR" altLang="en-US" sz="1600" b="1" dirty="0" smtClean="0"/>
              <a:t>하는 모든 코드를 </a:t>
            </a:r>
            <a:r>
              <a:rPr lang="en-US" altLang="ko-KR" sz="1600" b="1" dirty="0" err="1" smtClean="0"/>
              <a:t>onClick</a:t>
            </a:r>
            <a:r>
              <a:rPr lang="en-US" altLang="ko-KR" sz="1600" b="1" dirty="0" smtClean="0"/>
              <a:t>() </a:t>
            </a: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안에 입력</a:t>
            </a:r>
            <a:endParaRPr lang="en-US" altLang="ko-KR" sz="16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859762"/>
            <a:ext cx="4636792" cy="3294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73" y="4569660"/>
            <a:ext cx="4630877" cy="17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4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[24/25]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</a:rPr>
              <a:t>프로젝트 실행 및 결과 확인</a:t>
            </a:r>
            <a:endParaRPr lang="ko-KR" altLang="en-US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‘app</a:t>
            </a:r>
            <a:r>
              <a:rPr lang="en-US" altLang="ko-KR" sz="1600" b="1" dirty="0" smtClean="0"/>
              <a:t>’]</a:t>
            </a:r>
            <a:r>
              <a:rPr lang="ko-KR" altLang="en-US" sz="1600" b="1" dirty="0" smtClean="0"/>
              <a:t>을 </a:t>
            </a:r>
            <a:r>
              <a:rPr lang="ko-KR" altLang="en-US" sz="1600" b="1" dirty="0"/>
              <a:t>클릭해서 프로젝트를 실행</a:t>
            </a:r>
            <a:endParaRPr lang="en-US" altLang="ko-KR" sz="16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2752915"/>
            <a:ext cx="2838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4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</a:t>
            </a:r>
            <a:r>
              <a:rPr lang="ko-KR" altLang="en-US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 smtClean="0"/>
              <a:t>표준 틀</a:t>
            </a:r>
            <a:r>
              <a:rPr lang="en-US" altLang="ko-KR" sz="2400" dirty="0" smtClean="0"/>
              <a:t>[25/25]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085850"/>
            <a:ext cx="54197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71587"/>
            <a:ext cx="8201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243012"/>
            <a:ext cx="69437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프로젝트의 구성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  <a:r>
              <a:rPr lang="en-US" altLang="ko-KR" dirty="0" smtClean="0"/>
              <a:t>[1/3]</a:t>
            </a:r>
            <a:r>
              <a:rPr lang="ko-KR" altLang="en-US" dirty="0" smtClean="0"/>
              <a:t> 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38250"/>
            <a:ext cx="54768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프로젝트의 구성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  <a:r>
              <a:rPr lang="en-US" altLang="ko-KR" dirty="0" smtClean="0"/>
              <a:t>[2/3]</a:t>
            </a:r>
            <a:r>
              <a:rPr lang="ko-KR" altLang="en-US" dirty="0" smtClean="0"/>
              <a:t> 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하위에 패키지명의 하위 폴더가 있는데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프로젝트를 생성할 때 입력한 패키지 이름과 동일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패키지 이름 아래에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 메인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소스가 들어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개발에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사용되는 이미지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레이아웃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문자열 등이 들어가는 폴더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 파일은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폴더에 넣음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ayout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을 구성하는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파일을 넣으면 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values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폴더는 문자열을 저장하는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string.xml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등이 들어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enu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폴더는 메뉴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파일이 저장되어 있음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19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프로젝트의 구성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  <a:r>
              <a:rPr lang="en-US" altLang="ko-KR" dirty="0" smtClean="0"/>
              <a:t>[2/3]</a:t>
            </a:r>
            <a:r>
              <a:rPr lang="ko-KR" altLang="en-US" dirty="0" smtClean="0"/>
              <a:t> 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manifests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파일이 들어 있는데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앱의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여러 가지 정보를 담고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Scripts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시스템과 관련된 파일이 들어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build.gradle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(Module: app) :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스크립트 핵심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파일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local.properties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컴파일되는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의 경로가 들어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gradle.properties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JVM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관련 메모리가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설정되어 있음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77" y="2400490"/>
            <a:ext cx="5410200" cy="364807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[2/6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Create Android Project]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에서 프로젝트 정보 입력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cxnSp>
        <p:nvCxnSpPr>
          <p:cNvPr id="9" name="직선 화살표 연결선 8"/>
          <p:cNvCxnSpPr>
            <a:stCxn id="10" idx="1"/>
          </p:cNvCxnSpPr>
          <p:nvPr/>
        </p:nvCxnSpPr>
        <p:spPr bwMode="auto">
          <a:xfrm flipH="1" flipV="1">
            <a:off x="3095899" y="4590516"/>
            <a:ext cx="1331050" cy="90834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426949" y="4698640"/>
            <a:ext cx="4416332" cy="16004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Application Name : </a:t>
            </a:r>
            <a:r>
              <a:rPr lang="ko-KR" altLang="en-US" sz="1400" b="1" dirty="0" smtClean="0">
                <a:latin typeface="+mn-ea"/>
              </a:rPr>
              <a:t>프로젝트 이름은 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    </a:t>
            </a:r>
            <a:r>
              <a:rPr lang="ko-KR" altLang="en-US" sz="1400" b="1" dirty="0" smtClean="0">
                <a:latin typeface="+mn-ea"/>
              </a:rPr>
              <a:t>  자동으로 애플리케이션 이름과 </a:t>
            </a:r>
            <a:r>
              <a:rPr lang="ko-KR" altLang="en-US" sz="1400" b="1" dirty="0">
                <a:latin typeface="+mn-ea"/>
              </a:rPr>
              <a:t>동일하게 </a:t>
            </a:r>
            <a:r>
              <a:rPr lang="ko-KR" altLang="en-US" sz="1400" b="1" dirty="0" smtClean="0">
                <a:latin typeface="+mn-ea"/>
              </a:rPr>
              <a:t>설정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Company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Domain : </a:t>
            </a:r>
            <a:r>
              <a:rPr lang="ko-KR" altLang="en-US" sz="1400" b="1" dirty="0" smtClean="0">
                <a:latin typeface="+mn-ea"/>
              </a:rPr>
              <a:t>회사의 도메인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(</a:t>
            </a:r>
            <a:r>
              <a:rPr lang="ko-KR" altLang="en-US" sz="1400" b="1" dirty="0" smtClean="0">
                <a:latin typeface="+mn-ea"/>
              </a:rPr>
              <a:t>필자가 가정한 가상 주소</a:t>
            </a:r>
            <a:r>
              <a:rPr lang="en-US" altLang="ko-KR" sz="1400" b="1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Project </a:t>
            </a:r>
            <a:r>
              <a:rPr lang="en-US" altLang="ko-KR" sz="1400" b="1" dirty="0">
                <a:latin typeface="+mn-ea"/>
              </a:rPr>
              <a:t>location : </a:t>
            </a:r>
            <a:r>
              <a:rPr lang="ko-KR" altLang="en-US" sz="1400" b="1" dirty="0">
                <a:latin typeface="+mn-ea"/>
              </a:rPr>
              <a:t>적당한 폴더 지정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한글 안 됨</a:t>
            </a:r>
            <a:r>
              <a:rPr lang="en-US" altLang="ko-KR" sz="1400" b="1" dirty="0">
                <a:latin typeface="+mn-ea"/>
              </a:rPr>
              <a:t>)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Package Name : </a:t>
            </a:r>
            <a:r>
              <a:rPr lang="ko-KR" altLang="en-US" sz="1400" b="1" dirty="0" smtClean="0">
                <a:latin typeface="+mn-ea"/>
              </a:rPr>
              <a:t>자동 생성되며 도메인 이름과 </a:t>
            </a:r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  </a:t>
            </a:r>
            <a:r>
              <a:rPr lang="ko-KR" altLang="en-US" sz="1400" b="1" dirty="0" smtClean="0">
                <a:latin typeface="+mn-ea"/>
              </a:rPr>
              <a:t>애플리케이션 이름이 반대로 이어짐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[3/6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[[Select the form factors and minimum SDK]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실행한 환경을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‘Phone and Tablet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체크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92" y="2686809"/>
            <a:ext cx="5410200" cy="3990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 smtClean="0"/>
              <a:t>[4/6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[Add an activity to Mobile]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창에서 디폴트인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‘Empty Activity’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1800" b="1" dirty="0" smtClean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56" y="2428875"/>
            <a:ext cx="5362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5848</TotalTime>
  <Words>1926</Words>
  <Application>Microsoft Office PowerPoint</Application>
  <PresentationFormat>화면 슬라이드 쇼(4:3)</PresentationFormat>
  <Paragraphs>216</Paragraphs>
  <Slides>70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9" baseType="lpstr">
      <vt:lpstr>HY견고딕</vt:lpstr>
      <vt:lpstr>HY헤드라인M</vt:lpstr>
      <vt:lpstr>굴림</vt:lpstr>
      <vt:lpstr>맑은 고딕</vt:lpstr>
      <vt:lpstr>Arial</vt:lpstr>
      <vt:lpstr>Verdana</vt:lpstr>
      <vt:lpstr>Wingdings</vt:lpstr>
      <vt:lpstr>Wingdings 2</vt:lpstr>
      <vt:lpstr>Standarddesign</vt:lpstr>
      <vt:lpstr>PowerPoint 프레젠테이션</vt:lpstr>
      <vt:lpstr>02. 처음 만드는   안드로이드 애플리케이션</vt:lpstr>
      <vt:lpstr>PowerPoint 프레젠테이션</vt:lpstr>
      <vt:lpstr>PowerPoint 프레젠테이션</vt:lpstr>
      <vt:lpstr>1. [Hello Android] 프로그램</vt:lpstr>
      <vt:lpstr>1. [Hello Android] 프로그램 ▶ 프로젝트 생성[1/6]</vt:lpstr>
      <vt:lpstr>1. [Hello Android] 프로그램 ▶ 프로젝트 생성[2/6]</vt:lpstr>
      <vt:lpstr>1. [Hello Android] 프로그램 ▶ 프로젝트 생성[3/6]</vt:lpstr>
      <vt:lpstr>1. [Hello Android] 프로그램 ▶ 프로젝트 생성[4/6]</vt:lpstr>
      <vt:lpstr>1. [Hello Android] 프로그램 ▶ 프로젝트 생성[5/6]</vt:lpstr>
      <vt:lpstr>1. [Hello Android] 프로그램 ▶ 프로젝트 생성[6/6]</vt:lpstr>
      <vt:lpstr>1. [Hello Android] 프로그램 ▶ 화면 디자인 및 편집[1/5]</vt:lpstr>
      <vt:lpstr>1. [Hello Android] 프로그램 ▶ 화면 디자인 및 편집[2/5]</vt:lpstr>
      <vt:lpstr>1. [Hello Android] 프로그램 ▶ 화면 디자인 및 편집[3/5]</vt:lpstr>
      <vt:lpstr>1. [Hello Android] 프로그램 ▶ 화면 디자인 및 편집[4/5]</vt:lpstr>
      <vt:lpstr>1. [Hello Android] 프로그램 ▶ 화면 디자인 및 편집[5/5]</vt:lpstr>
      <vt:lpstr>1. [Hello Android] 프로그램 ▶ JAVA 코드 작성 및 수정</vt:lpstr>
      <vt:lpstr>1. [Hello Android] 프로그램 ▶ 프로젝트 실행, 확인[1/4]</vt:lpstr>
      <vt:lpstr>1. [Hello Android] 프로그램 ▶ 프로젝트 실행, 확인[2/4]</vt:lpstr>
      <vt:lpstr>1. [Hello Android] 프로그램 ▶ 프로젝트 실행, 확인[3/4]</vt:lpstr>
      <vt:lpstr>1. [Hello Android] 프로그램 ▶ 프로젝트 실행, 확인[4/4]</vt:lpstr>
      <vt:lpstr>1. [Hello Android] 프로그램 </vt:lpstr>
      <vt:lpstr>1. [Hello Android] 프로그램 </vt:lpstr>
      <vt:lpstr>1. [Hello Android] 프로그램 </vt:lpstr>
      <vt:lpstr>2. AVD 명칭과 사용법 ▶ AVD 명칭</vt:lpstr>
      <vt:lpstr>2. AVD 명칭과 사용법 ▶ AVD 사용법[1/7]</vt:lpstr>
      <vt:lpstr>2. AVD 명칭과 사용법 ▶ AVD 사용법[2/7]</vt:lpstr>
      <vt:lpstr>2. AVD 명칭과 사용법 ▶ AVD 사용법[3/7]</vt:lpstr>
      <vt:lpstr>2. AVD 명칭과 사용법 ▶ AVD 사용법[4/7]</vt:lpstr>
      <vt:lpstr>2. AVD 명칭과 사용법 ▶ AVD 사용법[5/7]</vt:lpstr>
      <vt:lpstr>2. AVD 명칭과 사용법 ▶ AVD 사용법[6/7]</vt:lpstr>
      <vt:lpstr>2. AVD 명칭과 사용법 ▶ AVD 사용법[7/7]</vt:lpstr>
      <vt:lpstr>3. 안드로이드 애플리케이션 작성 ▶ 프로젝트 관리[1/6]</vt:lpstr>
      <vt:lpstr>3. 안드로이드 애플리케이션 작성 ▶ 프로젝트 관리[2/6]</vt:lpstr>
      <vt:lpstr>3. 안드로이드 애플리케이션 작성 ▶ 프로젝트 관리[3/6]</vt:lpstr>
      <vt:lpstr>3. 안드로이드 애플리케이션 작성 ▶ 프로젝트 관리[4/6]</vt:lpstr>
      <vt:lpstr>3. 안드로이드 애플리케이션 작성 ▶ 프로젝트 관리[5/6]</vt:lpstr>
      <vt:lpstr>3. 안드로이드 애플리케이션 작성 ▶ 프로젝트 관리[6/6]</vt:lpstr>
      <vt:lpstr>3. 안드로이드 애플리케이션 작성</vt:lpstr>
      <vt:lpstr>3. 안드로이드 애플리케이션 작성 ▶ 표준 틀[1/25]</vt:lpstr>
      <vt:lpstr>3. 안드로이드 애플리케이션 작성 ▶ 표준 틀[2/25]</vt:lpstr>
      <vt:lpstr>3. 안드로이드 애플리케이션 작성 ▶ 표준 틀[3/25]</vt:lpstr>
      <vt:lpstr>3. 안드로이드 애플리케이션 작성 ▶ 표준 틀[4/25]</vt:lpstr>
      <vt:lpstr>3. 안드로이드 애플리케이션 작성 ▶ 표준 틀[5/25]</vt:lpstr>
      <vt:lpstr>3. 안드로이드 애플리케이션 작성 ▶ 표준 틀[6/25]</vt:lpstr>
      <vt:lpstr>3. 안드로이드 애플리케이션 작성 ▶ 표준 틀[7/25]</vt:lpstr>
      <vt:lpstr>3. 안드로이드 애플리케이션 작성 ▶ 표준 틀[8/25]</vt:lpstr>
      <vt:lpstr>3. 안드로이드 애플리케이션 작성 ▶ 표준 틀[9/25]</vt:lpstr>
      <vt:lpstr>3. 안드로이드 애플리케이션 작성 ▶ 표준 틀[10/25]</vt:lpstr>
      <vt:lpstr>3. 안드로이드 애플리케이션 작성 ▶ 표준 틀[11/25]</vt:lpstr>
      <vt:lpstr>3. 안드로이드 애플리케이션 작성 ▶ 표준 틀[12/25]</vt:lpstr>
      <vt:lpstr>3. 안드로이드 애플리케이션 작성 ▶ 표준 틀[13/25]</vt:lpstr>
      <vt:lpstr>3. 안드로이드 애플리케이션 작성 ▶ 표준 틀[14/25]</vt:lpstr>
      <vt:lpstr>3. 안드로이드 애플리케이션 작성 ▶ 표준 틀[15/25]</vt:lpstr>
      <vt:lpstr>3. 안드로이드 애플리케이션 작성 ▶ 표준 틀[16/25]</vt:lpstr>
      <vt:lpstr>3. 안드로이드 애플리케이션 작성 ▶ 표준 틀[17/25]</vt:lpstr>
      <vt:lpstr>3. 안드로이드 애플리케이션 작성 ▶ 표준 틀[18/25]</vt:lpstr>
      <vt:lpstr>3. 안드로이드 애플리케이션 작성 ▶ 표준 틀[19/25]</vt:lpstr>
      <vt:lpstr>3. 안드로이드 애플리케이션 작성 ▶ 표준 틀[20/25]</vt:lpstr>
      <vt:lpstr>3. 안드로이드 애플리케이션 작성 ▶ 표준 틀[21/25]</vt:lpstr>
      <vt:lpstr>3. 안드로이드 애플리케이션 작성 ▶ 표준 틀[22/25]</vt:lpstr>
      <vt:lpstr>3. 안드로이드 애플리케이션 작성 ▶ 표준 틀[23/25]</vt:lpstr>
      <vt:lpstr>3. 안드로이드 애플리케이션 작성 ▶ 표준 틀[24/25]</vt:lpstr>
      <vt:lpstr>3. 안드로이드 애플리케이션 작성 ▶ 표준 틀[25/25]</vt:lpstr>
      <vt:lpstr>3. 안드로이드 애플리케이션 작성</vt:lpstr>
      <vt:lpstr>3. 안드로이드 애플리케이션 작성</vt:lpstr>
      <vt:lpstr>4. 프로젝트의 구성 ▶ BaseApp 프로젝트 구성[1/3] </vt:lpstr>
      <vt:lpstr>4. 프로젝트의 구성 ▶ BaseApp 프로젝트 구성[2/3] </vt:lpstr>
      <vt:lpstr>4. 프로젝트의 구성 ▶ BaseApp 프로젝트 구성[2/3] 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김동식</cp:lastModifiedBy>
  <cp:revision>452</cp:revision>
  <dcterms:created xsi:type="dcterms:W3CDTF">2007-11-27T23:54:21Z</dcterms:created>
  <dcterms:modified xsi:type="dcterms:W3CDTF">2018-10-23T10:53:33Z</dcterms:modified>
</cp:coreProperties>
</file>